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23" roundtripDataSignature="AMtx7mhn/bmyA1BTB2n6MohDIdi37w6x7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slide" Target="slides/slide18.xml"/><Relationship Id="rId10" Type="http://schemas.openxmlformats.org/officeDocument/2006/relationships/slide" Target="slides/slide6.xml"/><Relationship Id="rId21" Type="http://schemas.openxmlformats.org/officeDocument/2006/relationships/slide" Target="slides/slide17.xml"/><Relationship Id="rId13" Type="http://schemas.openxmlformats.org/officeDocument/2006/relationships/slide" Target="slides/slide9.xml"/><Relationship Id="rId12" Type="http://schemas.openxmlformats.org/officeDocument/2006/relationships/slide" Target="slides/slide8.xml"/><Relationship Id="rId23" Type="http://customschemas.google.com/relationships/presentationmetadata" Target="meta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86" name="Google Shape;86;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9: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4" name="Google Shape;144;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p10: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6" name="Google Shape;156;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2" name="Google Shape;162;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What kind of network is this? Can you identify the nodes, edges, and type of edges? What does the legend in this graphic represent?</a:t>
            </a:r>
            <a:endParaRPr/>
          </a:p>
        </p:txBody>
      </p:sp>
      <p:sp>
        <p:nvSpPr>
          <p:cNvPr id="163" name="Google Shape;163;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aa1acb0101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aa1acb0101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gaa1acb0101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aa1acb0101_0_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aa1acb0101_0_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Project used Kumu</a:t>
            </a:r>
            <a:endParaRPr/>
          </a:p>
        </p:txBody>
      </p:sp>
      <p:sp>
        <p:nvSpPr>
          <p:cNvPr id="177" name="Google Shape;177;gaa1acb0101_0_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aa1acb0101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aa1acb0101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Project uses Gephi and Vimeo to create video for getting the graph online</a:t>
            </a:r>
            <a:endParaRPr/>
          </a:p>
        </p:txBody>
      </p:sp>
      <p:sp>
        <p:nvSpPr>
          <p:cNvPr id="185" name="Google Shape;185;gaa1acb0101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aa1acb0101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aa1acb0101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rPr lang="en-US"/>
              <a:t>This project too uses Gephi, but has used the plugin to create a web-enabled network graphic</a:t>
            </a:r>
            <a:endParaRPr/>
          </a:p>
        </p:txBody>
      </p:sp>
      <p:sp>
        <p:nvSpPr>
          <p:cNvPr id="192" name="Google Shape;192;gaa1acb0101_0_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8" name="Google Shape;19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aa1acb010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aa1acb0101_0_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97" name="Google Shape;97;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3" name="Google Shape;103;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9" name="Google Shape;109;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5" name="Google Shape;115;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1" name="Google Shape;121;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8" name="Google Shape;138;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5"/>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15"/>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24"/>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6" name="Google Shape;76;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5"/>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25"/>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2" name="Google Shape;82;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3" name="Google Shape;83;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1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17"/>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17"/>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0" name="Google Shape;30;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18"/>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6" name="Google Shape;36;p18"/>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37" name="Google Shape;37;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19"/>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19"/>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3" name="Google Shape;43;p19"/>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4" name="Google Shape;44;p19"/>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5" name="Google Shape;45;p19"/>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6" name="Google Shape;46;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 name="Shape 54"/>
        <p:cNvGrpSpPr/>
        <p:nvPr/>
      </p:nvGrpSpPr>
      <p:grpSpPr>
        <a:xfrm>
          <a:off x="0" y="0"/>
          <a:ext cx="0" cy="0"/>
          <a:chOff x="0" y="0"/>
          <a:chExt cx="0" cy="0"/>
        </a:xfrm>
      </p:grpSpPr>
      <p:sp>
        <p:nvSpPr>
          <p:cNvPr id="55" name="Google Shape;55;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6" name="Google Shape;56;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7" name="Google Shape;57;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2"/>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22"/>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22"/>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3" name="Google Shape;63;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4" name="Google Shape;64;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3"/>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23"/>
          <p:cNvSpPr/>
          <p:nvPr>
            <p:ph idx="2" type="pic"/>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lvl="0" marR="0" rtl="0" algn="l">
              <a:lnSpc>
                <a:spcPct val="90000"/>
              </a:lnSpc>
              <a:spcBef>
                <a:spcPts val="1000"/>
              </a:spcBef>
              <a:spcAft>
                <a:spcPts val="0"/>
              </a:spcAft>
              <a:buClr>
                <a:schemeClr val="dk1"/>
              </a:buClr>
              <a:buSzPts val="3200"/>
              <a:buFont typeface="Arial"/>
              <a:buNone/>
              <a:defRPr b="0" i="0" sz="3200" u="none" cap="none" strike="noStrike">
                <a:solidFill>
                  <a:schemeClr val="dk1"/>
                </a:solidFill>
                <a:latin typeface="Calibri"/>
                <a:ea typeface="Calibri"/>
                <a:cs typeface="Calibri"/>
                <a:sym typeface="Calibri"/>
              </a:defRPr>
            </a:lvl1pPr>
            <a:lvl2pPr lvl="1" marR="0" rtl="0" algn="l">
              <a:lnSpc>
                <a:spcPct val="90000"/>
              </a:lnSpc>
              <a:spcBef>
                <a:spcPts val="500"/>
              </a:spcBef>
              <a:spcAft>
                <a:spcPts val="0"/>
              </a:spcAft>
              <a:buClr>
                <a:schemeClr val="dk1"/>
              </a:buClr>
              <a:buSzPts val="2800"/>
              <a:buFont typeface="Arial"/>
              <a:buNone/>
              <a:defRPr b="0" i="0" sz="2800" u="none" cap="none" strike="noStrike">
                <a:solidFill>
                  <a:schemeClr val="dk1"/>
                </a:solidFill>
                <a:latin typeface="Calibri"/>
                <a:ea typeface="Calibri"/>
                <a:cs typeface="Calibri"/>
                <a:sym typeface="Calibri"/>
              </a:defRPr>
            </a:lvl2pPr>
            <a:lvl3pPr lvl="2" marR="0" rtl="0" algn="l">
              <a:lnSpc>
                <a:spcPct val="90000"/>
              </a:lnSpc>
              <a:spcBef>
                <a:spcPts val="500"/>
              </a:spcBef>
              <a:spcAft>
                <a:spcPts val="0"/>
              </a:spcAft>
              <a:buClr>
                <a:schemeClr val="dk1"/>
              </a:buClr>
              <a:buSzPts val="2400"/>
              <a:buFont typeface="Arial"/>
              <a:buNone/>
              <a:defRPr b="0" i="0" sz="2400" u="none" cap="none" strike="noStrike">
                <a:solidFill>
                  <a:schemeClr val="dk1"/>
                </a:solidFill>
                <a:latin typeface="Calibri"/>
                <a:ea typeface="Calibri"/>
                <a:cs typeface="Calibri"/>
                <a:sym typeface="Calibri"/>
              </a:defRPr>
            </a:lvl3pPr>
            <a:lvl4pPr lvl="3"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4pPr>
            <a:lvl5pPr lvl="4"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5pPr>
            <a:lvl6pPr lvl="5"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6pPr>
            <a:lvl7pPr lvl="6"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7pPr>
            <a:lvl8pPr lvl="7"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8pPr>
            <a:lvl9pPr lvl="8" marR="0" rtl="0" algn="l">
              <a:lnSpc>
                <a:spcPct val="90000"/>
              </a:lnSpc>
              <a:spcBef>
                <a:spcPts val="500"/>
              </a:spcBef>
              <a:spcAft>
                <a:spcPts val="0"/>
              </a:spcAft>
              <a:buClr>
                <a:schemeClr val="dk1"/>
              </a:buClr>
              <a:buSzPts val="2000"/>
              <a:buFont typeface="Arial"/>
              <a:buNone/>
              <a:defRPr b="0" i="0" sz="2000" u="none" cap="none" strike="noStrike">
                <a:solidFill>
                  <a:schemeClr val="dk1"/>
                </a:solidFill>
                <a:latin typeface="Calibri"/>
                <a:ea typeface="Calibri"/>
                <a:cs typeface="Calibri"/>
                <a:sym typeface="Calibri"/>
              </a:defRPr>
            </a:lvl9pPr>
          </a:lstStyle>
          <a:p/>
        </p:txBody>
      </p:sp>
      <p:sp>
        <p:nvSpPr>
          <p:cNvPr id="68" name="Google Shape;68;p23"/>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Calibri"/>
                <a:ea typeface="Calibri"/>
                <a:cs typeface="Calibri"/>
                <a:sym typeface="Calibri"/>
              </a:defRPr>
            </a:lvl9pPr>
          </a:lstStyle>
          <a:p/>
        </p:txBody>
      </p:sp>
      <p:sp>
        <p:nvSpPr>
          <p:cNvPr id="12" name="Google Shape;12;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3" name="Google Shape;13;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4" name="Google Shape;14;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hyperlink" Target="http://kairos.technorhetoric.net/21.2/topoi/gries/networks.html"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hyperlink" Target="https://kumu.io/dan/a-network-of-thrones" TargetMode="External"/><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hyperlink" Target="https://blog.quantifyingkissinger.com/" TargetMode="Externa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hyperlink" Target="http://networks.viraltexts.org/1836to1899/index.html" TargetMode="Externa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hyperlink" Target="https://kumu.io/" TargetMode="External"/><Relationship Id="rId4" Type="http://schemas.openxmlformats.org/officeDocument/2006/relationships/hyperlink" Target="https://www.smrfoundation.org/nodexl/" TargetMode="External"/><Relationship Id="rId5" Type="http://schemas.openxmlformats.org/officeDocument/2006/relationships/hyperlink" Target="https://gephi.org/" TargetMode="External"/><Relationship Id="rId6" Type="http://schemas.openxmlformats.org/officeDocument/2006/relationships/hyperlink" Target="https://cytoscape.or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p>
            <a:pPr indent="0" lvl="0" marL="0" rtl="0" algn="ctr">
              <a:lnSpc>
                <a:spcPct val="90000"/>
              </a:lnSpc>
              <a:spcBef>
                <a:spcPts val="0"/>
              </a:spcBef>
              <a:spcAft>
                <a:spcPts val="0"/>
              </a:spcAft>
              <a:buClr>
                <a:schemeClr val="dk1"/>
              </a:buClr>
              <a:buSzPts val="6000"/>
              <a:buFont typeface="Calibri"/>
              <a:buNone/>
            </a:pPr>
            <a:r>
              <a:rPr lang="en-US"/>
              <a:t>Network Analysis</a:t>
            </a:r>
            <a:endParaRPr/>
          </a:p>
        </p:txBody>
      </p:sp>
      <p:sp>
        <p:nvSpPr>
          <p:cNvPr id="89" name="Google Shape;89;p1"/>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p>
            <a:pPr indent="0" lvl="0" marL="0" rtl="0" algn="ctr">
              <a:lnSpc>
                <a:spcPct val="90000"/>
              </a:lnSpc>
              <a:spcBef>
                <a:spcPts val="0"/>
              </a:spcBef>
              <a:spcAft>
                <a:spcPts val="0"/>
              </a:spcAft>
              <a:buClr>
                <a:schemeClr val="dk1"/>
              </a:buClr>
              <a:buSzPts val="2400"/>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Types of Connection</a:t>
            </a:r>
            <a:endParaRPr/>
          </a:p>
        </p:txBody>
      </p:sp>
      <p:sp>
        <p:nvSpPr>
          <p:cNvPr id="147" name="Google Shape;147;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70000"/>
              </a:lnSpc>
              <a:spcBef>
                <a:spcPts val="0"/>
              </a:spcBef>
              <a:spcAft>
                <a:spcPts val="0"/>
              </a:spcAft>
              <a:buClr>
                <a:schemeClr val="dk1"/>
              </a:buClr>
              <a:buSzPts val="2590"/>
              <a:buChar char="•"/>
            </a:pPr>
            <a:r>
              <a:rPr b="1" lang="en-US" sz="2590"/>
              <a:t>symmetric</a:t>
            </a:r>
            <a:r>
              <a:rPr lang="en-US" sz="2590"/>
              <a:t> - connection in both direction = </a:t>
            </a:r>
            <a:r>
              <a:rPr i="1" lang="en-US" sz="2590"/>
              <a:t>undirected edge </a:t>
            </a:r>
            <a:r>
              <a:rPr lang="en-US" sz="2590"/>
              <a:t>(often seen displayed as —) </a:t>
            </a:r>
            <a:endParaRPr/>
          </a:p>
          <a:p>
            <a:pPr indent="-228600" lvl="0" marL="228600" rtl="0" algn="l">
              <a:lnSpc>
                <a:spcPct val="70000"/>
              </a:lnSpc>
              <a:spcBef>
                <a:spcPts val="1000"/>
              </a:spcBef>
              <a:spcAft>
                <a:spcPts val="0"/>
              </a:spcAft>
              <a:buClr>
                <a:schemeClr val="dk1"/>
              </a:buClr>
              <a:buSzPts val="2590"/>
              <a:buChar char="•"/>
            </a:pPr>
            <a:r>
              <a:rPr b="1" i="1" lang="en-US" sz="2590"/>
              <a:t>Asymmetric</a:t>
            </a:r>
            <a:r>
              <a:rPr lang="en-US" sz="2590"/>
              <a:t> – connection is one way = directed edge </a:t>
            </a:r>
            <a:r>
              <a:rPr i="1" lang="en-US" sz="2590"/>
              <a:t>(often seen displayed as 🡪)</a:t>
            </a:r>
            <a:endParaRPr/>
          </a:p>
          <a:p>
            <a:pPr indent="-64135" lvl="0" marL="228600" rtl="0" algn="l">
              <a:lnSpc>
                <a:spcPct val="70000"/>
              </a:lnSpc>
              <a:spcBef>
                <a:spcPts val="1000"/>
              </a:spcBef>
              <a:spcAft>
                <a:spcPts val="0"/>
              </a:spcAft>
              <a:buClr>
                <a:schemeClr val="dk1"/>
              </a:buClr>
              <a:buSzPts val="2590"/>
              <a:buNone/>
            </a:pPr>
            <a:r>
              <a:t/>
            </a:r>
            <a:endParaRPr sz="2590"/>
          </a:p>
          <a:p>
            <a:pPr indent="0" lvl="0" marL="0" rtl="0" algn="l">
              <a:lnSpc>
                <a:spcPct val="70000"/>
              </a:lnSpc>
              <a:spcBef>
                <a:spcPts val="1000"/>
              </a:spcBef>
              <a:spcAft>
                <a:spcPts val="0"/>
              </a:spcAft>
              <a:buClr>
                <a:schemeClr val="dk1"/>
              </a:buClr>
              <a:buSzPts val="2590"/>
              <a:buNone/>
            </a:pPr>
            <a:r>
              <a:rPr lang="en-US" sz="2590"/>
              <a:t>“That is, a person can be an author of a book, but a book cannot be an author of a book, nor can a person an author of a person. For a network to be truly bimodal, it </a:t>
            </a:r>
            <a:r>
              <a:rPr i="1" lang="en-US" sz="2590"/>
              <a:t>must</a:t>
            </a:r>
            <a:r>
              <a:rPr lang="en-US" sz="2590"/>
              <a:t> be of this form. Edges can go between types, but not among them…Combining both types is rarely a good idea. Some algorithms will still run when the two are combined, however the results usually make little sense.”</a:t>
            </a:r>
            <a:endParaRPr/>
          </a:p>
          <a:p>
            <a:pPr indent="0" lvl="0" marL="0" rtl="0" algn="r">
              <a:lnSpc>
                <a:spcPct val="70000"/>
              </a:lnSpc>
              <a:spcBef>
                <a:spcPts val="1000"/>
              </a:spcBef>
              <a:spcAft>
                <a:spcPts val="0"/>
              </a:spcAft>
              <a:buClr>
                <a:schemeClr val="dk1"/>
              </a:buClr>
              <a:buSzPts val="2405"/>
              <a:buNone/>
            </a:pPr>
            <a:r>
              <a:rPr lang="en-US" sz="2405"/>
              <a:t>Scott Weingart, </a:t>
            </a:r>
            <a:r>
              <a:rPr i="1" lang="en-US" sz="2405"/>
              <a:t>Demystifying Networks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1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Types of Networks</a:t>
            </a:r>
            <a:endParaRPr/>
          </a:p>
        </p:txBody>
      </p:sp>
      <p:sp>
        <p:nvSpPr>
          <p:cNvPr id="153" name="Google Shape;153;p1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b="1" lang="en-US"/>
              <a:t>Dense</a:t>
            </a:r>
            <a:r>
              <a:rPr i="1" lang="en-US"/>
              <a:t> – </a:t>
            </a:r>
            <a:r>
              <a:rPr lang="en-US"/>
              <a:t>most nodes are connected</a:t>
            </a:r>
            <a:endParaRPr i="1"/>
          </a:p>
          <a:p>
            <a:pPr indent="-228600" lvl="0" marL="228600" rtl="0" algn="l">
              <a:lnSpc>
                <a:spcPct val="90000"/>
              </a:lnSpc>
              <a:spcBef>
                <a:spcPts val="1000"/>
              </a:spcBef>
              <a:spcAft>
                <a:spcPts val="0"/>
              </a:spcAft>
              <a:buClr>
                <a:schemeClr val="dk1"/>
              </a:buClr>
              <a:buSzPts val="2800"/>
              <a:buChar char="•"/>
            </a:pPr>
            <a:r>
              <a:rPr b="1" lang="en-US"/>
              <a:t>Sparse</a:t>
            </a:r>
            <a:r>
              <a:rPr i="1" lang="en-US"/>
              <a:t> – </a:t>
            </a:r>
            <a:r>
              <a:rPr lang="en-US"/>
              <a:t>most nodes are only connected to a small percentage of other nodes</a:t>
            </a:r>
            <a:endParaRPr/>
          </a:p>
          <a:p>
            <a:pPr indent="0" lvl="0" marL="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Dense networks are not very interpretable so one has to decide where to cut off the network to remove density - for example, limiting the network to only nodes with high weighted edges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11"/>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What can we do with Networks</a:t>
            </a:r>
            <a:endParaRPr/>
          </a:p>
        </p:txBody>
      </p:sp>
      <p:sp>
        <p:nvSpPr>
          <p:cNvPr id="159" name="Google Shape;159;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Find:</a:t>
            </a:r>
            <a:endParaRPr i="1"/>
          </a:p>
          <a:p>
            <a:pPr indent="0" lvl="0" marL="0" rtl="0" algn="l">
              <a:lnSpc>
                <a:spcPct val="90000"/>
              </a:lnSpc>
              <a:spcBef>
                <a:spcPts val="1000"/>
              </a:spcBef>
              <a:spcAft>
                <a:spcPts val="0"/>
              </a:spcAft>
              <a:buClr>
                <a:schemeClr val="dk1"/>
              </a:buClr>
              <a:buSzPts val="2800"/>
              <a:buNone/>
            </a:pPr>
            <a:r>
              <a:t/>
            </a:r>
            <a:endParaRPr i="1"/>
          </a:p>
          <a:p>
            <a:pPr indent="-228600" lvl="1" marL="685800" rtl="0" algn="l">
              <a:lnSpc>
                <a:spcPct val="90000"/>
              </a:lnSpc>
              <a:spcBef>
                <a:spcPts val="500"/>
              </a:spcBef>
              <a:spcAft>
                <a:spcPts val="0"/>
              </a:spcAft>
              <a:buClr>
                <a:schemeClr val="dk1"/>
              </a:buClr>
              <a:buSzPts val="2400"/>
              <a:buChar char="•"/>
            </a:pPr>
            <a:r>
              <a:rPr b="1" lang="en-US"/>
              <a:t>Node’s Degree </a:t>
            </a:r>
            <a:r>
              <a:rPr lang="en-US"/>
              <a:t>- how many edges a node has</a:t>
            </a:r>
            <a:endParaRPr/>
          </a:p>
          <a:p>
            <a:pPr indent="0" lvl="1" marL="457200" rtl="0" algn="l">
              <a:lnSpc>
                <a:spcPct val="90000"/>
              </a:lnSpc>
              <a:spcBef>
                <a:spcPts val="500"/>
              </a:spcBef>
              <a:spcAft>
                <a:spcPts val="0"/>
              </a:spcAft>
              <a:buClr>
                <a:schemeClr val="dk1"/>
              </a:buClr>
              <a:buSzPts val="2400"/>
              <a:buNone/>
            </a:pPr>
            <a:r>
              <a:t/>
            </a:r>
            <a:endParaRPr i="1"/>
          </a:p>
          <a:p>
            <a:pPr indent="-228600" lvl="1" marL="685800" rtl="0" algn="l">
              <a:lnSpc>
                <a:spcPct val="90000"/>
              </a:lnSpc>
              <a:spcBef>
                <a:spcPts val="500"/>
              </a:spcBef>
              <a:spcAft>
                <a:spcPts val="0"/>
              </a:spcAft>
              <a:buClr>
                <a:schemeClr val="dk1"/>
              </a:buClr>
              <a:buSzPts val="2400"/>
              <a:buChar char="•"/>
            </a:pPr>
            <a:r>
              <a:rPr b="1" lang="en-US"/>
              <a:t>Node Centrality </a:t>
            </a:r>
            <a:r>
              <a:rPr i="1" lang="en-US"/>
              <a:t>- </a:t>
            </a:r>
            <a:r>
              <a:rPr lang="en-US"/>
              <a:t>finds how central, or important, each node is in a network; consists of a node’s degree but can also reflect what node would change the look of the graph most if it was removed (how centrality is calculated is kind of a mystery)</a:t>
            </a:r>
            <a:endParaRPr/>
          </a:p>
          <a:p>
            <a:pPr indent="-228600" lvl="2" marL="1143000" rtl="0" algn="l">
              <a:lnSpc>
                <a:spcPct val="90000"/>
              </a:lnSpc>
              <a:spcBef>
                <a:spcPts val="500"/>
              </a:spcBef>
              <a:spcAft>
                <a:spcPts val="0"/>
              </a:spcAft>
              <a:buClr>
                <a:schemeClr val="dk1"/>
              </a:buClr>
              <a:buSzPts val="2000"/>
              <a:buChar char="•"/>
            </a:pPr>
            <a:r>
              <a:rPr lang="en-US"/>
              <a:t>Node degree works best as a measure of network centrality when you have full knowledge of the network, not when using an </a:t>
            </a:r>
            <a:r>
              <a:rPr b="1" lang="en-US"/>
              <a:t>ego-network</a:t>
            </a:r>
            <a:r>
              <a:rPr lang="en-US"/>
              <a:t> – a network with one person or object being analyzed. The thing being analyzed with always have the highest centrality this way). What one decides to include in the network will affected centrality.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12"/>
          <p:cNvPicPr preferRelativeResize="0"/>
          <p:nvPr>
            <p:ph idx="1" type="body"/>
          </p:nvPr>
        </p:nvPicPr>
        <p:blipFill rotWithShape="1">
          <a:blip r:embed="rId3">
            <a:alphaModFix/>
          </a:blip>
          <a:srcRect b="0" l="0" r="0" t="0"/>
          <a:stretch/>
        </p:blipFill>
        <p:spPr>
          <a:xfrm>
            <a:off x="0" y="1030569"/>
            <a:ext cx="9660723" cy="5827431"/>
          </a:xfrm>
          <a:prstGeom prst="rect">
            <a:avLst/>
          </a:prstGeom>
          <a:noFill/>
          <a:ln>
            <a:noFill/>
          </a:ln>
        </p:spPr>
      </p:pic>
      <p:sp>
        <p:nvSpPr>
          <p:cNvPr id="166" name="Google Shape;166;p12"/>
          <p:cNvSpPr txBox="1"/>
          <p:nvPr>
            <p:ph type="title"/>
          </p:nvPr>
        </p:nvSpPr>
        <p:spPr>
          <a:xfrm>
            <a:off x="0" y="176494"/>
            <a:ext cx="10998200" cy="854075"/>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Can you identify the the parts of this network?</a:t>
            </a:r>
            <a:endParaRPr/>
          </a:p>
        </p:txBody>
      </p:sp>
      <p:sp>
        <p:nvSpPr>
          <p:cNvPr id="167" name="Google Shape;167;p12"/>
          <p:cNvSpPr txBox="1"/>
          <p:nvPr/>
        </p:nvSpPr>
        <p:spPr>
          <a:xfrm>
            <a:off x="9867900" y="5181600"/>
            <a:ext cx="2222500" cy="92333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Graphic from Laurie Gries’ </a:t>
            </a:r>
            <a:r>
              <a:rPr i="1" lang="en-US" sz="1800" u="sng">
                <a:solidFill>
                  <a:schemeClr val="dk1"/>
                </a:solidFill>
                <a:latin typeface="Calibri"/>
                <a:ea typeface="Calibri"/>
                <a:cs typeface="Calibri"/>
                <a:sym typeface="Calibri"/>
                <a:hlinkClick r:id="rId4">
                  <a:extLst>
                    <a:ext uri="{A12FA001-AC4F-418D-AE19-62706E023703}">
                      <ahyp:hlinkClr val="tx"/>
                    </a:ext>
                  </a:extLst>
                </a:hlinkClick>
              </a:rPr>
              <a:t>Mapping Obama Hope</a:t>
            </a:r>
            <a:endParaRPr i="1" sz="1800">
              <a:solidFill>
                <a:schemeClr val="dk1"/>
              </a:solidFill>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gaa1acb0101_0_0"/>
          <p:cNvSpPr txBox="1"/>
          <p:nvPr>
            <p:ph type="title"/>
          </p:nvPr>
        </p:nvSpPr>
        <p:spPr>
          <a:xfrm>
            <a:off x="831850" y="1709738"/>
            <a:ext cx="10515600" cy="2852700"/>
          </a:xfrm>
          <a:prstGeom prst="rect">
            <a:avLst/>
          </a:prstGeom>
        </p:spPr>
        <p:txBody>
          <a:bodyPr anchorCtr="0" anchor="b" bIns="45700" lIns="91425" spcFirstLastPara="1" rIns="91425" wrap="square" tIns="45700">
            <a:noAutofit/>
          </a:bodyPr>
          <a:lstStyle/>
          <a:p>
            <a:pPr indent="0" lvl="0" marL="0" rtl="0" algn="l">
              <a:spcBef>
                <a:spcPts val="0"/>
              </a:spcBef>
              <a:spcAft>
                <a:spcPts val="0"/>
              </a:spcAft>
              <a:buNone/>
            </a:pPr>
            <a:r>
              <a:rPr lang="en-US"/>
              <a:t>Example Projects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aa1acb0101_0_6"/>
          <p:cNvSpPr txBox="1"/>
          <p:nvPr>
            <p:ph type="title"/>
          </p:nvPr>
        </p:nvSpPr>
        <p:spPr>
          <a:xfrm>
            <a:off x="838200" y="12607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solidFill>
                  <a:schemeClr val="hlink"/>
                </a:solidFill>
                <a:hlinkClick r:id="rId3"/>
              </a:rPr>
              <a:t>Game of Thrones</a:t>
            </a:r>
            <a:endParaRPr/>
          </a:p>
        </p:txBody>
      </p:sp>
      <p:sp>
        <p:nvSpPr>
          <p:cNvPr id="180" name="Google Shape;180;gaa1acb0101_0_6"/>
          <p:cNvSpPr txBox="1"/>
          <p:nvPr>
            <p:ph idx="1" type="body"/>
          </p:nvPr>
        </p:nvSpPr>
        <p:spPr>
          <a:xfrm>
            <a:off x="838200" y="1825625"/>
            <a:ext cx="10515600" cy="4351200"/>
          </a:xfrm>
          <a:prstGeom prst="rect">
            <a:avLst/>
          </a:prstGeom>
        </p:spPr>
        <p:txBody>
          <a:bodyPr anchorCtr="0" anchor="t" bIns="45700" lIns="91425" spcFirstLastPara="1" rIns="91425" wrap="square" tIns="45700">
            <a:noAutofit/>
          </a:bodyPr>
          <a:lstStyle/>
          <a:p>
            <a:pPr indent="0" lvl="0" marL="0" rtl="0" algn="l">
              <a:spcBef>
                <a:spcPts val="1000"/>
              </a:spcBef>
              <a:spcAft>
                <a:spcPts val="0"/>
              </a:spcAft>
              <a:buNone/>
            </a:pPr>
            <a:r>
              <a:t/>
            </a:r>
            <a:endParaRPr/>
          </a:p>
        </p:txBody>
      </p:sp>
      <p:pic>
        <p:nvPicPr>
          <p:cNvPr id="181" name="Google Shape;181;gaa1acb0101_0_6"/>
          <p:cNvPicPr preferRelativeResize="0"/>
          <p:nvPr/>
        </p:nvPicPr>
        <p:blipFill>
          <a:blip r:embed="rId4">
            <a:alphaModFix/>
          </a:blip>
          <a:stretch>
            <a:fillRect/>
          </a:stretch>
        </p:blipFill>
        <p:spPr>
          <a:xfrm>
            <a:off x="0" y="1283251"/>
            <a:ext cx="12192003" cy="55747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aa1acb0101_0_19"/>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solidFill>
                  <a:schemeClr val="hlink"/>
                </a:solidFill>
                <a:hlinkClick r:id="rId3"/>
              </a:rPr>
              <a:t>Qualifying Kissinger</a:t>
            </a:r>
            <a:endParaRPr/>
          </a:p>
        </p:txBody>
      </p:sp>
      <p:pic>
        <p:nvPicPr>
          <p:cNvPr id="188" name="Google Shape;188;gaa1acb0101_0_19"/>
          <p:cNvPicPr preferRelativeResize="0"/>
          <p:nvPr/>
        </p:nvPicPr>
        <p:blipFill>
          <a:blip r:embed="rId4">
            <a:alphaModFix/>
          </a:blip>
          <a:stretch>
            <a:fillRect/>
          </a:stretch>
        </p:blipFill>
        <p:spPr>
          <a:xfrm>
            <a:off x="1299900" y="1631050"/>
            <a:ext cx="9770027" cy="49685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gaa1acb0101_0_13"/>
          <p:cNvSpPr txBox="1"/>
          <p:nvPr>
            <p:ph type="title"/>
          </p:nvPr>
        </p:nvSpPr>
        <p:spPr>
          <a:xfrm>
            <a:off x="838200" y="365125"/>
            <a:ext cx="10515600" cy="1325700"/>
          </a:xfrm>
          <a:prstGeom prst="rect">
            <a:avLst/>
          </a:prstGeom>
        </p:spPr>
        <p:txBody>
          <a:bodyPr anchorCtr="0" anchor="ctr" bIns="45700" lIns="91425" spcFirstLastPara="1" rIns="91425" wrap="square" tIns="45700">
            <a:noAutofit/>
          </a:bodyPr>
          <a:lstStyle/>
          <a:p>
            <a:pPr indent="0" lvl="0" marL="0" rtl="0" algn="l">
              <a:spcBef>
                <a:spcPts val="0"/>
              </a:spcBef>
              <a:spcAft>
                <a:spcPts val="0"/>
              </a:spcAft>
              <a:buNone/>
            </a:pPr>
            <a:r>
              <a:rPr lang="en-US" u="sng">
                <a:solidFill>
                  <a:schemeClr val="hlink"/>
                </a:solidFill>
                <a:hlinkClick r:id="rId3"/>
              </a:rPr>
              <a:t>Viral Texts</a:t>
            </a:r>
            <a:endParaRPr/>
          </a:p>
        </p:txBody>
      </p:sp>
      <p:pic>
        <p:nvPicPr>
          <p:cNvPr id="195" name="Google Shape;195;gaa1acb0101_0_13"/>
          <p:cNvPicPr preferRelativeResize="0"/>
          <p:nvPr/>
        </p:nvPicPr>
        <p:blipFill>
          <a:blip r:embed="rId4">
            <a:alphaModFix/>
          </a:blip>
          <a:stretch>
            <a:fillRect/>
          </a:stretch>
        </p:blipFill>
        <p:spPr>
          <a:xfrm>
            <a:off x="1434350" y="1556350"/>
            <a:ext cx="9323302" cy="5167176"/>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Tools for Network Analysis</a:t>
            </a:r>
            <a:endParaRPr/>
          </a:p>
        </p:txBody>
      </p:sp>
      <p:sp>
        <p:nvSpPr>
          <p:cNvPr id="201" name="Google Shape;201;p13"/>
          <p:cNvSpPr txBox="1"/>
          <p:nvPr>
            <p:ph idx="1" type="body"/>
          </p:nvPr>
        </p:nvSpPr>
        <p:spPr>
          <a:xfrm>
            <a:off x="838200" y="1825624"/>
            <a:ext cx="10515600" cy="4562475"/>
          </a:xfrm>
          <a:prstGeom prst="rect">
            <a:avLst/>
          </a:prstGeom>
          <a:noFill/>
          <a:ln>
            <a:noFill/>
          </a:ln>
        </p:spPr>
        <p:txBody>
          <a:bodyPr anchorCtr="0" anchor="t" bIns="45700" lIns="91425" spcFirstLastPara="1" rIns="91425" wrap="square" tIns="45700">
            <a:normAutofit/>
          </a:bodyPr>
          <a:lstStyle/>
          <a:p>
            <a:pPr indent="0" lvl="0" marL="0" rtl="0" algn="l">
              <a:lnSpc>
                <a:spcPct val="80000"/>
              </a:lnSpc>
              <a:spcBef>
                <a:spcPts val="0"/>
              </a:spcBef>
              <a:spcAft>
                <a:spcPts val="0"/>
              </a:spcAft>
              <a:buClr>
                <a:schemeClr val="dk1"/>
              </a:buClr>
              <a:buSzPts val="2590"/>
              <a:buNone/>
            </a:pPr>
            <a:r>
              <a:rPr lang="en-US" sz="2590" u="sng">
                <a:solidFill>
                  <a:schemeClr val="hlink"/>
                </a:solidFill>
                <a:hlinkClick r:id="rId3"/>
              </a:rPr>
              <a:t>Kumu</a:t>
            </a:r>
            <a:r>
              <a:rPr lang="en-US" sz="2590"/>
              <a:t> – web-based network creation tool</a:t>
            </a:r>
            <a:endParaRPr/>
          </a:p>
          <a:p>
            <a:pPr indent="-228600" lvl="1" marL="685800" rtl="0" algn="l">
              <a:lnSpc>
                <a:spcPct val="80000"/>
              </a:lnSpc>
              <a:spcBef>
                <a:spcPts val="500"/>
              </a:spcBef>
              <a:spcAft>
                <a:spcPts val="0"/>
              </a:spcAft>
              <a:buClr>
                <a:schemeClr val="dk1"/>
              </a:buClr>
              <a:buSzPts val="2220"/>
              <a:buChar char="•"/>
            </a:pPr>
            <a:r>
              <a:rPr lang="en-US" sz="2220"/>
              <a:t>No programming knowledge required </a:t>
            </a:r>
            <a:endParaRPr/>
          </a:p>
          <a:p>
            <a:pPr indent="-228600" lvl="1" marL="685800" rtl="0" algn="l">
              <a:lnSpc>
                <a:spcPct val="80000"/>
              </a:lnSpc>
              <a:spcBef>
                <a:spcPts val="500"/>
              </a:spcBef>
              <a:spcAft>
                <a:spcPts val="0"/>
              </a:spcAft>
              <a:buClr>
                <a:schemeClr val="dk1"/>
              </a:buClr>
              <a:buSzPts val="2220"/>
              <a:buChar char="•"/>
            </a:pPr>
            <a:r>
              <a:rPr lang="en-US" sz="2220"/>
              <a:t>Freemium (free to a point) tool</a:t>
            </a:r>
            <a:endParaRPr/>
          </a:p>
          <a:p>
            <a:pPr indent="0" lvl="0" marL="0" rtl="0" algn="l">
              <a:lnSpc>
                <a:spcPct val="80000"/>
              </a:lnSpc>
              <a:spcBef>
                <a:spcPts val="1000"/>
              </a:spcBef>
              <a:spcAft>
                <a:spcPts val="0"/>
              </a:spcAft>
              <a:buClr>
                <a:schemeClr val="dk1"/>
              </a:buClr>
              <a:buSzPts val="2590"/>
              <a:buNone/>
            </a:pPr>
            <a:r>
              <a:rPr lang="en-US" sz="2590" u="sng">
                <a:solidFill>
                  <a:schemeClr val="hlink"/>
                </a:solidFill>
                <a:hlinkClick r:id="rId4"/>
              </a:rPr>
              <a:t>NodeXL</a:t>
            </a:r>
            <a:r>
              <a:rPr lang="en-US" sz="2590"/>
              <a:t> – extension for Microsoft Excel that allows one to create networks from data in Excel. </a:t>
            </a:r>
            <a:endParaRPr/>
          </a:p>
          <a:p>
            <a:pPr indent="-228600" lvl="1" marL="685800" rtl="0" algn="l">
              <a:lnSpc>
                <a:spcPct val="80000"/>
              </a:lnSpc>
              <a:spcBef>
                <a:spcPts val="500"/>
              </a:spcBef>
              <a:spcAft>
                <a:spcPts val="0"/>
              </a:spcAft>
              <a:buClr>
                <a:schemeClr val="dk1"/>
              </a:buClr>
              <a:buSzPts val="2220"/>
              <a:buChar char="•"/>
            </a:pPr>
            <a:r>
              <a:rPr lang="en-US" sz="2220"/>
              <a:t>No programming knowledge required </a:t>
            </a:r>
            <a:endParaRPr/>
          </a:p>
          <a:p>
            <a:pPr indent="-228600" lvl="1" marL="685800" rtl="0" algn="l">
              <a:lnSpc>
                <a:spcPct val="80000"/>
              </a:lnSpc>
              <a:spcBef>
                <a:spcPts val="500"/>
              </a:spcBef>
              <a:spcAft>
                <a:spcPts val="0"/>
              </a:spcAft>
              <a:buClr>
                <a:schemeClr val="dk1"/>
              </a:buClr>
              <a:buSzPts val="2220"/>
              <a:buChar char="•"/>
            </a:pPr>
            <a:r>
              <a:rPr lang="en-US" sz="2220"/>
              <a:t>Must license</a:t>
            </a:r>
            <a:endParaRPr/>
          </a:p>
          <a:p>
            <a:pPr indent="0" lvl="0" marL="0" rtl="0" algn="l">
              <a:lnSpc>
                <a:spcPct val="80000"/>
              </a:lnSpc>
              <a:spcBef>
                <a:spcPts val="1000"/>
              </a:spcBef>
              <a:spcAft>
                <a:spcPts val="0"/>
              </a:spcAft>
              <a:buClr>
                <a:schemeClr val="dk1"/>
              </a:buClr>
              <a:buSzPts val="2590"/>
              <a:buNone/>
            </a:pPr>
            <a:r>
              <a:rPr lang="en-US" sz="2590" u="sng">
                <a:solidFill>
                  <a:schemeClr val="hlink"/>
                </a:solidFill>
                <a:hlinkClick r:id="rId5"/>
              </a:rPr>
              <a:t>Gephi</a:t>
            </a:r>
            <a:r>
              <a:rPr lang="en-US" sz="2590"/>
              <a:t> and </a:t>
            </a:r>
            <a:r>
              <a:rPr lang="en-US" sz="2590" u="sng">
                <a:solidFill>
                  <a:schemeClr val="hlink"/>
                </a:solidFill>
                <a:hlinkClick r:id="rId6"/>
              </a:rPr>
              <a:t>CytoScape</a:t>
            </a:r>
            <a:r>
              <a:rPr lang="en-US" sz="2590"/>
              <a:t> – open source desktop tools to produce network graphs</a:t>
            </a:r>
            <a:endParaRPr/>
          </a:p>
          <a:p>
            <a:pPr indent="-228600" lvl="1" marL="685800" rtl="0" algn="l">
              <a:lnSpc>
                <a:spcPct val="80000"/>
              </a:lnSpc>
              <a:spcBef>
                <a:spcPts val="500"/>
              </a:spcBef>
              <a:spcAft>
                <a:spcPts val="0"/>
              </a:spcAft>
              <a:buClr>
                <a:schemeClr val="dk1"/>
              </a:buClr>
              <a:buSzPts val="2220"/>
              <a:buChar char="•"/>
            </a:pPr>
            <a:r>
              <a:rPr lang="en-US" sz="2220"/>
              <a:t>These tools can do some advanced network calculation so better knowledge of networks to utilize fully</a:t>
            </a:r>
            <a:endParaRPr/>
          </a:p>
          <a:p>
            <a:pPr indent="-228600" lvl="1" marL="685800" rtl="0" algn="l">
              <a:lnSpc>
                <a:spcPct val="80000"/>
              </a:lnSpc>
              <a:spcBef>
                <a:spcPts val="500"/>
              </a:spcBef>
              <a:spcAft>
                <a:spcPts val="0"/>
              </a:spcAft>
              <a:buClr>
                <a:schemeClr val="dk1"/>
              </a:buClr>
              <a:buSzPts val="2220"/>
              <a:buChar char="•"/>
            </a:pPr>
            <a:r>
              <a:rPr lang="en-US" sz="2220"/>
              <a:t>Must install plugins to put these graphs online</a:t>
            </a:r>
            <a:endParaRPr/>
          </a:p>
          <a:p>
            <a:pPr indent="-64135" lvl="0" marL="228600" rtl="0" algn="l">
              <a:lnSpc>
                <a:spcPct val="80000"/>
              </a:lnSpc>
              <a:spcBef>
                <a:spcPts val="1000"/>
              </a:spcBef>
              <a:spcAft>
                <a:spcPts val="0"/>
              </a:spcAft>
              <a:buClr>
                <a:schemeClr val="dk1"/>
              </a:buClr>
              <a:buSzPts val="2590"/>
              <a:buNone/>
            </a:pPr>
            <a:r>
              <a:t/>
            </a:r>
            <a:endParaRPr sz="259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gaa1acb0101_0_34"/>
          <p:cNvSpPr txBox="1"/>
          <p:nvPr/>
        </p:nvSpPr>
        <p:spPr>
          <a:xfrm>
            <a:off x="323600" y="627733"/>
            <a:ext cx="11544900" cy="39999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0"/>
              </a:spcBef>
              <a:spcAft>
                <a:spcPts val="0"/>
              </a:spcAft>
              <a:buNone/>
            </a:pPr>
            <a:r>
              <a:t/>
            </a:r>
            <a:endParaRPr sz="1900">
              <a:solidFill>
                <a:schemeClr val="dk1"/>
              </a:solidFill>
              <a:latin typeface="Calibri"/>
              <a:ea typeface="Calibri"/>
              <a:cs typeface="Calibri"/>
              <a:sym typeface="Calibri"/>
            </a:endParaRPr>
          </a:p>
          <a:p>
            <a:pPr indent="0" lvl="0" marL="0" rtl="0" algn="r">
              <a:lnSpc>
                <a:spcPct val="115000"/>
              </a:lnSpc>
              <a:spcBef>
                <a:spcPts val="0"/>
              </a:spcBef>
              <a:spcAft>
                <a:spcPts val="0"/>
              </a:spcAft>
              <a:buNone/>
            </a:pPr>
            <a:r>
              <a:rPr i="1" lang="en-US" sz="1900">
                <a:solidFill>
                  <a:schemeClr val="dk1"/>
                </a:solidFill>
                <a:latin typeface="Calibri"/>
                <a:ea typeface="Calibri"/>
                <a:cs typeface="Calibri"/>
                <a:sym typeface="Calibri"/>
              </a:rPr>
              <a:t>We are caught in an inescapable network of mutuality, tied in a single garment of destiny. </a:t>
            </a:r>
            <a:endParaRPr i="1" sz="1900">
              <a:solidFill>
                <a:schemeClr val="dk1"/>
              </a:solidFill>
              <a:latin typeface="Calibri"/>
              <a:ea typeface="Calibri"/>
              <a:cs typeface="Calibri"/>
              <a:sym typeface="Calibri"/>
            </a:endParaRPr>
          </a:p>
          <a:p>
            <a:pPr indent="0" lvl="0" marL="0" rtl="0" algn="r">
              <a:lnSpc>
                <a:spcPct val="115000"/>
              </a:lnSpc>
              <a:spcBef>
                <a:spcPts val="0"/>
              </a:spcBef>
              <a:spcAft>
                <a:spcPts val="0"/>
              </a:spcAft>
              <a:buNone/>
            </a:pPr>
            <a:r>
              <a:rPr i="1" lang="en-US" sz="1900">
                <a:solidFill>
                  <a:schemeClr val="dk1"/>
                </a:solidFill>
                <a:latin typeface="Calibri"/>
                <a:ea typeface="Calibri"/>
                <a:cs typeface="Calibri"/>
                <a:sym typeface="Calibri"/>
              </a:rPr>
              <a:t>Whatever affects one directly, affects all indirectly.</a:t>
            </a:r>
            <a:endParaRPr i="1" sz="1900">
              <a:solidFill>
                <a:schemeClr val="dk1"/>
              </a:solidFill>
              <a:latin typeface="Calibri"/>
              <a:ea typeface="Calibri"/>
              <a:cs typeface="Calibri"/>
              <a:sym typeface="Calibri"/>
            </a:endParaRPr>
          </a:p>
          <a:p>
            <a:pPr indent="0" lvl="0" marL="0" rtl="0" algn="r">
              <a:lnSpc>
                <a:spcPct val="115000"/>
              </a:lnSpc>
              <a:spcBef>
                <a:spcPts val="0"/>
              </a:spcBef>
              <a:spcAft>
                <a:spcPts val="0"/>
              </a:spcAft>
              <a:buNone/>
            </a:pPr>
            <a:r>
              <a:rPr lang="en-US" sz="1900">
                <a:solidFill>
                  <a:schemeClr val="dk1"/>
                </a:solidFill>
                <a:latin typeface="Calibri"/>
                <a:ea typeface="Calibri"/>
                <a:cs typeface="Calibri"/>
                <a:sym typeface="Calibri"/>
              </a:rPr>
              <a:t>-- Dr. Martin Luther King, Jr., 1963</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t/>
            </a:r>
            <a:endParaRPr sz="1900">
              <a:solidFill>
                <a:schemeClr val="dk1"/>
              </a:solidFill>
              <a:latin typeface="Calibri"/>
              <a:ea typeface="Calibri"/>
              <a:cs typeface="Calibri"/>
              <a:sym typeface="Calibri"/>
            </a:endParaRPr>
          </a:p>
          <a:p>
            <a:pPr indent="0" lvl="0" marL="0" rtl="0" algn="l">
              <a:lnSpc>
                <a:spcPct val="115000"/>
              </a:lnSpc>
              <a:spcBef>
                <a:spcPts val="0"/>
              </a:spcBef>
              <a:spcAft>
                <a:spcPts val="0"/>
              </a:spcAft>
              <a:buNone/>
            </a:pPr>
            <a:r>
              <a:rPr lang="en-US" sz="2400">
                <a:solidFill>
                  <a:schemeClr val="dk1"/>
                </a:solidFill>
                <a:latin typeface="Calibri"/>
                <a:ea typeface="Calibri"/>
                <a:cs typeface="Calibri"/>
                <a:sym typeface="Calibri"/>
              </a:rPr>
              <a:t>Networks allow us to create relational maps of people, groups, topics, ideas. </a:t>
            </a:r>
            <a:endParaRPr sz="2400">
              <a:solidFill>
                <a:schemeClr val="dk1"/>
              </a:solidFill>
              <a:latin typeface="Calibri"/>
              <a:ea typeface="Calibri"/>
              <a:cs typeface="Calibri"/>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2"/>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Why Networks?</a:t>
            </a:r>
            <a:endParaRPr/>
          </a:p>
        </p:txBody>
      </p:sp>
      <p:sp>
        <p:nvSpPr>
          <p:cNvPr id="100" name="Google Shape;100;p2"/>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“If you’re studying something with networks, odds are you’re doing so because you think the objects of your study are </a:t>
            </a:r>
            <a:r>
              <a:rPr i="1" lang="en-US"/>
              <a:t>interdependent</a:t>
            </a:r>
            <a:r>
              <a:rPr lang="en-US"/>
              <a:t> rather than </a:t>
            </a:r>
            <a:r>
              <a:rPr i="1" lang="en-US"/>
              <a:t>independent</a:t>
            </a:r>
            <a:r>
              <a:rPr lang="en-US"/>
              <a:t>. Representing information as a network implicitly suggests not only that connections matter, but that they are </a:t>
            </a:r>
            <a:r>
              <a:rPr i="1" lang="en-US"/>
              <a:t>required</a:t>
            </a:r>
            <a:r>
              <a:rPr lang="en-US"/>
              <a:t> to understand whatever’s going on.”</a:t>
            </a:r>
            <a:endParaRPr/>
          </a:p>
          <a:p>
            <a:pPr indent="0" lvl="0" marL="0" rtl="0" algn="l">
              <a:lnSpc>
                <a:spcPct val="90000"/>
              </a:lnSpc>
              <a:spcBef>
                <a:spcPts val="1000"/>
              </a:spcBef>
              <a:spcAft>
                <a:spcPts val="0"/>
              </a:spcAft>
              <a:buClr>
                <a:schemeClr val="dk1"/>
              </a:buClr>
              <a:buSzPts val="2800"/>
              <a:buNone/>
            </a:pPr>
            <a:r>
              <a:t/>
            </a:r>
            <a:endParaRPr/>
          </a:p>
          <a:p>
            <a:pPr indent="0" lvl="0" marL="0" rtl="0" algn="r">
              <a:lnSpc>
                <a:spcPct val="90000"/>
              </a:lnSpc>
              <a:spcBef>
                <a:spcPts val="1000"/>
              </a:spcBef>
              <a:spcAft>
                <a:spcPts val="0"/>
              </a:spcAft>
              <a:buClr>
                <a:schemeClr val="dk1"/>
              </a:buClr>
              <a:buSzPts val="2400"/>
              <a:buNone/>
            </a:pPr>
            <a:r>
              <a:rPr lang="en-US" sz="2400"/>
              <a:t>Scott Weingart, </a:t>
            </a:r>
            <a:r>
              <a:rPr i="1" lang="en-US" sz="2400"/>
              <a:t>Demystifying Networks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The “Stuff”</a:t>
            </a:r>
            <a:endParaRPr/>
          </a:p>
        </p:txBody>
      </p:sp>
      <p:sp>
        <p:nvSpPr>
          <p:cNvPr id="106" name="Google Shape;106;p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Network analysis generally deals with one or a small handful of </a:t>
            </a:r>
            <a:r>
              <a:rPr i="1" lang="en-US"/>
              <a:t>types</a:t>
            </a:r>
            <a:r>
              <a:rPr lang="en-US"/>
              <a:t> of stuff, and then a multitude of examples of that type.</a:t>
            </a:r>
            <a:endParaRPr/>
          </a:p>
          <a:p>
            <a:pPr indent="0" lvl="0" marL="0" rtl="0" algn="l">
              <a:lnSpc>
                <a:spcPct val="90000"/>
              </a:lnSpc>
              <a:spcBef>
                <a:spcPts val="1000"/>
              </a:spcBef>
              <a:spcAft>
                <a:spcPts val="0"/>
              </a:spcAft>
              <a:buClr>
                <a:schemeClr val="dk1"/>
              </a:buClr>
              <a:buSzPts val="2800"/>
              <a:buNone/>
            </a:pPr>
            <a:r>
              <a:rPr lang="en-US"/>
              <a:t>	Stuff = nodes (vertices/actors/agents/points)</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Nodes can have attributes</a:t>
            </a:r>
            <a:endParaRPr/>
          </a:p>
          <a:p>
            <a:pPr indent="-228600" lvl="0" marL="228600" rtl="0" algn="l">
              <a:lnSpc>
                <a:spcPct val="90000"/>
              </a:lnSpc>
              <a:spcBef>
                <a:spcPts val="1000"/>
              </a:spcBef>
              <a:spcAft>
                <a:spcPts val="0"/>
              </a:spcAft>
              <a:buClr>
                <a:schemeClr val="dk1"/>
              </a:buClr>
              <a:buSzPts val="2800"/>
              <a:buChar char="•"/>
            </a:pPr>
            <a:r>
              <a:rPr lang="en-US"/>
              <a:t>Network analysis generally deals with one or a small handful of </a:t>
            </a:r>
            <a:r>
              <a:rPr i="1" lang="en-US"/>
              <a:t>types</a:t>
            </a:r>
            <a:r>
              <a:rPr lang="en-US"/>
              <a:t> of stuff, and then a multitude of examples of that type.</a:t>
            </a:r>
            <a:endParaRPr/>
          </a:p>
          <a:p>
            <a:pPr indent="-228600" lvl="0" marL="228600" rtl="0" algn="l">
              <a:lnSpc>
                <a:spcPct val="90000"/>
              </a:lnSpc>
              <a:spcBef>
                <a:spcPts val="1000"/>
              </a:spcBef>
              <a:spcAft>
                <a:spcPts val="0"/>
              </a:spcAft>
              <a:buClr>
                <a:schemeClr val="dk1"/>
              </a:buClr>
              <a:buSzPts val="2800"/>
              <a:buChar char="•"/>
            </a:pPr>
            <a:r>
              <a:rPr lang="en-US"/>
              <a:t>More nodes = multimodal</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More About Nodes</a:t>
            </a:r>
            <a:endParaRPr/>
          </a:p>
        </p:txBody>
      </p:sp>
      <p:sp>
        <p:nvSpPr>
          <p:cNvPr id="112" name="Google Shape;112;p4"/>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Self-loop – sometimes nodes can connected to themselves in a network</a:t>
            </a:r>
            <a:endParaRPr/>
          </a:p>
          <a:p>
            <a:pPr indent="0" lvl="0" marL="0" rtl="0" algn="l">
              <a:lnSpc>
                <a:spcPct val="90000"/>
              </a:lnSpc>
              <a:spcBef>
                <a:spcPts val="1000"/>
              </a:spcBef>
              <a:spcAft>
                <a:spcPts val="0"/>
              </a:spcAft>
              <a:buClr>
                <a:schemeClr val="dk1"/>
              </a:buClr>
              <a:buSzPts val="2800"/>
              <a:buNone/>
            </a:pPr>
            <a:r>
              <a:rPr lang="en-US"/>
              <a:t>(example: someone having a twitter thread)</a:t>
            </a:r>
            <a:endParaRPr/>
          </a:p>
          <a:p>
            <a:pPr indent="-50800" lvl="0" marL="228600" rtl="0" algn="l">
              <a:lnSpc>
                <a:spcPct val="90000"/>
              </a:lnSpc>
              <a:spcBef>
                <a:spcPts val="1000"/>
              </a:spcBef>
              <a:spcAft>
                <a:spcPts val="0"/>
              </a:spcAft>
              <a:buClr>
                <a:schemeClr val="dk1"/>
              </a:buClr>
              <a:buSzPts val="2800"/>
              <a:buNone/>
            </a:pPr>
            <a:r>
              <a:t/>
            </a:r>
            <a:endParaRPr/>
          </a:p>
          <a:p>
            <a:pPr indent="-228600" lvl="0" marL="228600" rtl="0" algn="l">
              <a:lnSpc>
                <a:spcPct val="90000"/>
              </a:lnSpc>
              <a:spcBef>
                <a:spcPts val="1000"/>
              </a:spcBef>
              <a:spcAft>
                <a:spcPts val="0"/>
              </a:spcAft>
              <a:buClr>
                <a:schemeClr val="dk1"/>
              </a:buClr>
              <a:buSzPts val="2800"/>
              <a:buChar char="•"/>
            </a:pPr>
            <a:r>
              <a:rPr lang="en-US"/>
              <a:t>Isolate</a:t>
            </a:r>
            <a:r>
              <a:rPr i="1" lang="en-US"/>
              <a:t> – </a:t>
            </a:r>
            <a:r>
              <a:rPr lang="en-US"/>
              <a:t>these are nodes that have no connection to any other node (example: someone who only RTs another’s tweet and no one replies to that tweet in a network displaying Twitter conversation where a certain hashtag is used)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Caveat working with Networks</a:t>
            </a:r>
            <a:endParaRPr/>
          </a:p>
        </p:txBody>
      </p:sp>
      <p:sp>
        <p:nvSpPr>
          <p:cNvPr id="118" name="Google Shape;118;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Clr>
                <a:schemeClr val="dk1"/>
              </a:buClr>
              <a:buSzPts val="2800"/>
              <a:buNone/>
            </a:pPr>
            <a:r>
              <a:rPr lang="en-US"/>
              <a:t>”2-mode networks are difficult enough to work with, but once you get to three or more varieties of nodes, most algorithms used in network analysis </a:t>
            </a:r>
            <a:r>
              <a:rPr i="1" lang="en-US"/>
              <a:t>simply do not work</a:t>
            </a:r>
            <a:r>
              <a:rPr lang="en-US"/>
              <a:t>. It’s not that they </a:t>
            </a:r>
            <a:r>
              <a:rPr i="1" lang="en-US"/>
              <a:t>can’t</a:t>
            </a:r>
            <a:r>
              <a:rPr lang="en-US"/>
              <a:t> work; it’s just that most algorithms were only created to deal with networks with one variety of node.”</a:t>
            </a:r>
            <a:endParaRPr/>
          </a:p>
          <a:p>
            <a:pPr indent="0" lvl="0" marL="0" rtl="0" algn="l">
              <a:lnSpc>
                <a:spcPct val="90000"/>
              </a:lnSpc>
              <a:spcBef>
                <a:spcPts val="1000"/>
              </a:spcBef>
              <a:spcAft>
                <a:spcPts val="0"/>
              </a:spcAft>
              <a:buClr>
                <a:schemeClr val="dk1"/>
              </a:buClr>
              <a:buSzPts val="2800"/>
              <a:buNone/>
            </a:pPr>
            <a:r>
              <a:t/>
            </a:r>
            <a:endParaRPr/>
          </a:p>
          <a:p>
            <a:pPr indent="0" lvl="0" marL="0" rtl="0" algn="r">
              <a:lnSpc>
                <a:spcPct val="90000"/>
              </a:lnSpc>
              <a:spcBef>
                <a:spcPts val="1000"/>
              </a:spcBef>
              <a:spcAft>
                <a:spcPts val="0"/>
              </a:spcAft>
              <a:buClr>
                <a:schemeClr val="dk1"/>
              </a:buClr>
              <a:buSzPts val="2400"/>
              <a:buNone/>
            </a:pPr>
            <a:r>
              <a:rPr lang="en-US" sz="2400"/>
              <a:t>Scott Weingart, </a:t>
            </a:r>
            <a:r>
              <a:rPr i="1" lang="en-US" sz="2400"/>
              <a:t>Demystifying Networks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The “Relationships”</a:t>
            </a:r>
            <a:endParaRPr/>
          </a:p>
        </p:txBody>
      </p:sp>
      <p:sp>
        <p:nvSpPr>
          <p:cNvPr id="124" name="Google Shape;124;p6"/>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Network analysis generally deals with one or a small handful of </a:t>
            </a:r>
            <a:r>
              <a:rPr i="1" lang="en-US"/>
              <a:t>types</a:t>
            </a:r>
            <a:r>
              <a:rPr lang="en-US"/>
              <a:t> of relationships, and then a multitude of examples of that type.</a:t>
            </a:r>
            <a:endParaRPr i="1"/>
          </a:p>
          <a:p>
            <a:pPr indent="0" lvl="0" marL="0" rtl="0" algn="l">
              <a:lnSpc>
                <a:spcPct val="90000"/>
              </a:lnSpc>
              <a:spcBef>
                <a:spcPts val="1000"/>
              </a:spcBef>
              <a:spcAft>
                <a:spcPts val="0"/>
              </a:spcAft>
              <a:buClr>
                <a:schemeClr val="dk1"/>
              </a:buClr>
              <a:buSzPts val="2800"/>
              <a:buNone/>
            </a:pPr>
            <a:r>
              <a:rPr i="1" lang="en-US"/>
              <a:t>	Relationships = edges (arcs/links/ties/relations)</a:t>
            </a:r>
            <a:endParaRPr/>
          </a:p>
          <a:p>
            <a:pPr indent="0" lvl="0" marL="0" rtl="0" algn="l">
              <a:lnSpc>
                <a:spcPct val="90000"/>
              </a:lnSpc>
              <a:spcBef>
                <a:spcPts val="1000"/>
              </a:spcBef>
              <a:spcAft>
                <a:spcPts val="0"/>
              </a:spcAft>
              <a:buClr>
                <a:schemeClr val="dk1"/>
              </a:buClr>
              <a:buSzPts val="2800"/>
              <a:buNone/>
            </a:pPr>
            <a:r>
              <a:t/>
            </a:r>
            <a:endParaRPr i="1"/>
          </a:p>
          <a:p>
            <a:pPr indent="-228600" lvl="0" marL="228600" rtl="0" algn="l">
              <a:lnSpc>
                <a:spcPct val="90000"/>
              </a:lnSpc>
              <a:spcBef>
                <a:spcPts val="1000"/>
              </a:spcBef>
              <a:spcAft>
                <a:spcPts val="0"/>
              </a:spcAft>
              <a:buClr>
                <a:schemeClr val="dk1"/>
              </a:buClr>
              <a:buSzPts val="2800"/>
              <a:buChar char="•"/>
            </a:pPr>
            <a:r>
              <a:rPr i="1" lang="en-US"/>
              <a:t>A network can have many types of edges</a:t>
            </a:r>
            <a:endParaRPr/>
          </a:p>
          <a:p>
            <a:pPr indent="-228600" lvl="0" marL="228600" rtl="0" algn="l">
              <a:lnSpc>
                <a:spcPct val="90000"/>
              </a:lnSpc>
              <a:spcBef>
                <a:spcPts val="1000"/>
              </a:spcBef>
              <a:spcAft>
                <a:spcPts val="0"/>
              </a:spcAft>
              <a:buClr>
                <a:schemeClr val="dk1"/>
              </a:buClr>
              <a:buSzPts val="2800"/>
              <a:buChar char="•"/>
            </a:pPr>
            <a:r>
              <a:rPr i="1" lang="en-US"/>
              <a:t>Edges can also have attributes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7"/>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The Look of A Network</a:t>
            </a:r>
            <a:endParaRPr/>
          </a:p>
        </p:txBody>
      </p:sp>
      <p:pic>
        <p:nvPicPr>
          <p:cNvPr id="130" name="Google Shape;130;p7"/>
          <p:cNvPicPr preferRelativeResize="0"/>
          <p:nvPr>
            <p:ph idx="1" type="body"/>
          </p:nvPr>
        </p:nvPicPr>
        <p:blipFill rotWithShape="1">
          <a:blip r:embed="rId3">
            <a:alphaModFix/>
          </a:blip>
          <a:srcRect b="0" l="0" r="0" t="0"/>
          <a:stretch/>
        </p:blipFill>
        <p:spPr>
          <a:xfrm>
            <a:off x="3733264" y="1825625"/>
            <a:ext cx="4725471" cy="4351338"/>
          </a:xfrm>
          <a:prstGeom prst="rect">
            <a:avLst/>
          </a:prstGeom>
          <a:noFill/>
          <a:ln>
            <a:noFill/>
          </a:ln>
        </p:spPr>
      </p:pic>
      <p:cxnSp>
        <p:nvCxnSpPr>
          <p:cNvPr id="131" name="Google Shape;131;p7"/>
          <p:cNvCxnSpPr/>
          <p:nvPr/>
        </p:nvCxnSpPr>
        <p:spPr>
          <a:xfrm rot="10800000">
            <a:off x="2474479" y="3835730"/>
            <a:ext cx="1353788" cy="771897"/>
          </a:xfrm>
          <a:prstGeom prst="straightConnector1">
            <a:avLst/>
          </a:prstGeom>
          <a:noFill/>
          <a:ln cap="flat" cmpd="sng" w="9525">
            <a:solidFill>
              <a:schemeClr val="accent1"/>
            </a:solidFill>
            <a:prstDash val="solid"/>
            <a:miter lim="800000"/>
            <a:headEnd len="sm" w="sm" type="none"/>
            <a:tailEnd len="sm" w="sm" type="none"/>
          </a:ln>
        </p:spPr>
      </p:cxnSp>
      <p:cxnSp>
        <p:nvCxnSpPr>
          <p:cNvPr id="132" name="Google Shape;132;p7"/>
          <p:cNvCxnSpPr/>
          <p:nvPr/>
        </p:nvCxnSpPr>
        <p:spPr>
          <a:xfrm flipH="1">
            <a:off x="6420595" y="2766951"/>
            <a:ext cx="1463040" cy="365760"/>
          </a:xfrm>
          <a:prstGeom prst="straightConnector1">
            <a:avLst/>
          </a:prstGeom>
          <a:noFill/>
          <a:ln cap="flat" cmpd="sng" w="9525">
            <a:solidFill>
              <a:schemeClr val="accent1"/>
            </a:solidFill>
            <a:prstDash val="solid"/>
            <a:miter lim="800000"/>
            <a:headEnd len="sm" w="sm" type="none"/>
            <a:tailEnd len="sm" w="sm" type="none"/>
          </a:ln>
        </p:spPr>
      </p:cxnSp>
      <p:sp>
        <p:nvSpPr>
          <p:cNvPr id="133" name="Google Shape;133;p7"/>
          <p:cNvSpPr txBox="1"/>
          <p:nvPr/>
        </p:nvSpPr>
        <p:spPr>
          <a:xfrm>
            <a:off x="7876844" y="2514817"/>
            <a:ext cx="1163782"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b="0" i="0" lang="en-US" sz="1800" u="none" cap="none" strike="noStrike">
                <a:solidFill>
                  <a:schemeClr val="dk1"/>
                </a:solidFill>
                <a:latin typeface="Calibri"/>
                <a:ea typeface="Calibri"/>
                <a:cs typeface="Calibri"/>
                <a:sym typeface="Calibri"/>
              </a:rPr>
              <a:t>Edge</a:t>
            </a:r>
            <a:endParaRPr/>
          </a:p>
        </p:txBody>
      </p:sp>
      <p:sp>
        <p:nvSpPr>
          <p:cNvPr id="134" name="Google Shape;134;p7"/>
          <p:cNvSpPr txBox="1"/>
          <p:nvPr/>
        </p:nvSpPr>
        <p:spPr>
          <a:xfrm>
            <a:off x="1863580" y="3516127"/>
            <a:ext cx="75560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Calibri"/>
                <a:ea typeface="Calibri"/>
                <a:cs typeface="Calibri"/>
                <a:sym typeface="Calibri"/>
              </a:rPr>
              <a:t>Node</a:t>
            </a:r>
            <a:endParaRPr/>
          </a:p>
        </p:txBody>
      </p:sp>
      <p:sp>
        <p:nvSpPr>
          <p:cNvPr id="135" name="Google Shape;135;p7"/>
          <p:cNvSpPr txBox="1"/>
          <p:nvPr/>
        </p:nvSpPr>
        <p:spPr>
          <a:xfrm>
            <a:off x="7876844" y="5930900"/>
            <a:ext cx="4315156" cy="861774"/>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600">
                <a:solidFill>
                  <a:schemeClr val="dk1"/>
                </a:solidFill>
                <a:latin typeface="Calibri"/>
                <a:ea typeface="Calibri"/>
                <a:cs typeface="Calibri"/>
                <a:sym typeface="Calibri"/>
              </a:rPr>
              <a:t>graph from Scott Weingart, </a:t>
            </a:r>
            <a:r>
              <a:rPr i="1" lang="en-US" sz="1600">
                <a:solidFill>
                  <a:schemeClr val="dk1"/>
                </a:solidFill>
                <a:latin typeface="Calibri"/>
                <a:ea typeface="Calibri"/>
                <a:cs typeface="Calibri"/>
                <a:sym typeface="Calibri"/>
              </a:rPr>
              <a:t>Demystifying Networks</a:t>
            </a:r>
            <a:endParaRPr/>
          </a:p>
          <a:p>
            <a:pPr indent="0" lvl="0" marL="0" marR="0" rtl="0" algn="l">
              <a:spcBef>
                <a:spcPts val="0"/>
              </a:spcBef>
              <a:spcAft>
                <a:spcPts val="0"/>
              </a:spcAft>
              <a:buNone/>
            </a:pPr>
            <a:r>
              <a:t/>
            </a:r>
            <a:endParaRPr sz="1800">
              <a:solidFill>
                <a:schemeClr val="dk1"/>
              </a:solidFill>
              <a:latin typeface="Calibri"/>
              <a:ea typeface="Calibri"/>
              <a:cs typeface="Calibri"/>
              <a:sym typeface="Calibri"/>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dk1"/>
              </a:buClr>
              <a:buSzPts val="4400"/>
              <a:buFont typeface="Calibri"/>
              <a:buNone/>
            </a:pPr>
            <a:r>
              <a:rPr lang="en-US"/>
              <a:t>Edge Attributes</a:t>
            </a:r>
            <a:endParaRPr/>
          </a:p>
        </p:txBody>
      </p:sp>
      <p:sp>
        <p:nvSpPr>
          <p:cNvPr id="141" name="Google Shape;141;p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228600" lvl="0" marL="228600" rtl="0" algn="l">
              <a:lnSpc>
                <a:spcPct val="90000"/>
              </a:lnSpc>
              <a:spcBef>
                <a:spcPts val="0"/>
              </a:spcBef>
              <a:spcAft>
                <a:spcPts val="0"/>
              </a:spcAft>
              <a:buClr>
                <a:schemeClr val="dk1"/>
              </a:buClr>
              <a:buSzPts val="2800"/>
              <a:buChar char="•"/>
            </a:pPr>
            <a:r>
              <a:rPr lang="en-US"/>
              <a:t>Edges can be weighted – the more similar the more weighted</a:t>
            </a:r>
            <a:endParaRPr/>
          </a:p>
          <a:p>
            <a:pPr indent="-228600" lvl="0" marL="228600" rtl="0" algn="l">
              <a:lnSpc>
                <a:spcPct val="90000"/>
              </a:lnSpc>
              <a:spcBef>
                <a:spcPts val="1000"/>
              </a:spcBef>
              <a:spcAft>
                <a:spcPts val="0"/>
              </a:spcAft>
              <a:buClr>
                <a:schemeClr val="dk1"/>
              </a:buClr>
              <a:buSzPts val="2800"/>
              <a:buChar char="•"/>
            </a:pPr>
            <a:r>
              <a:rPr lang="en-US"/>
              <a:t>Can be </a:t>
            </a:r>
            <a:r>
              <a:rPr b="1" lang="en-US"/>
              <a:t>explicit</a:t>
            </a:r>
            <a:r>
              <a:rPr lang="en-US"/>
              <a:t> –an actual connection or </a:t>
            </a:r>
            <a:r>
              <a:rPr b="1" lang="en-US"/>
              <a:t>inferred</a:t>
            </a:r>
            <a:r>
              <a:rPr lang="en-US"/>
              <a:t> – interpreted connection (like similarity)</a:t>
            </a:r>
            <a:endParaRPr/>
          </a:p>
          <a:p>
            <a:pPr indent="-228600" lvl="1" marL="685800" rtl="0" algn="l">
              <a:lnSpc>
                <a:spcPct val="90000"/>
              </a:lnSpc>
              <a:spcBef>
                <a:spcPts val="500"/>
              </a:spcBef>
              <a:spcAft>
                <a:spcPts val="0"/>
              </a:spcAft>
              <a:buClr>
                <a:schemeClr val="dk1"/>
              </a:buClr>
              <a:buSzPts val="2400"/>
              <a:buChar char="•"/>
            </a:pPr>
            <a:r>
              <a:rPr lang="en-US"/>
              <a:t>algorithms made to work on one may not work on the other; or perhaps they may, but their interpretative framework must change drastically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2020-12-29T15:05:46Z</dcterms:created>
  <dc:creator>Microsoft Office User</dc:creator>
</cp:coreProperties>
</file>